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BBC58F-D3A0-49C8-B94D-60A40EFBA4EB}" type="doc">
      <dgm:prSet loTypeId="urn:microsoft.com/office/officeart/2005/8/layout/pyramid2" loCatId="pyramid" qsTypeId="urn:microsoft.com/office/officeart/2005/8/quickstyle/simple3" qsCatId="simple" csTypeId="urn:microsoft.com/office/officeart/2005/8/colors/accent1_2#1" csCatId="accent1" phldr="1"/>
      <dgm:spPr/>
    </dgm:pt>
    <dgm:pt modelId="{0D1C56DA-2E2F-4AB0-BA7F-A754C61825F0}">
      <dgm:prSet phldrT="[Text]"/>
      <dgm:spPr/>
      <dgm:t>
        <a:bodyPr/>
        <a:lstStyle/>
        <a:p>
          <a:r>
            <a:rPr lang="en-US" dirty="0" smtClean="0"/>
            <a:t>US DOE</a:t>
          </a:r>
          <a:endParaRPr lang="en-US" dirty="0"/>
        </a:p>
      </dgm:t>
    </dgm:pt>
    <dgm:pt modelId="{BBB09297-85F7-4E40-965F-0CDD71E1D3C7}" type="parTrans" cxnId="{411CA525-F0A3-4B3D-B3DD-C42A02FD898C}">
      <dgm:prSet/>
      <dgm:spPr/>
      <dgm:t>
        <a:bodyPr/>
        <a:lstStyle/>
        <a:p>
          <a:endParaRPr lang="en-US"/>
        </a:p>
      </dgm:t>
    </dgm:pt>
    <dgm:pt modelId="{2750BEB1-AC78-4A25-BDFA-CB6D311BC410}" type="sibTrans" cxnId="{411CA525-F0A3-4B3D-B3DD-C42A02FD898C}">
      <dgm:prSet/>
      <dgm:spPr/>
      <dgm:t>
        <a:bodyPr/>
        <a:lstStyle/>
        <a:p>
          <a:endParaRPr lang="en-US"/>
        </a:p>
      </dgm:t>
    </dgm:pt>
    <dgm:pt modelId="{7749EABE-365A-4FEB-B11B-F0CB852DB7E1}">
      <dgm:prSet phldrT="[Text]"/>
      <dgm:spPr/>
      <dgm:t>
        <a:bodyPr/>
        <a:lstStyle/>
        <a:p>
          <a:r>
            <a:rPr lang="en-US" dirty="0" smtClean="0"/>
            <a:t>State Authorization</a:t>
          </a:r>
          <a:endParaRPr lang="en-US" dirty="0"/>
        </a:p>
      </dgm:t>
    </dgm:pt>
    <dgm:pt modelId="{3F9557EF-77A0-4AE3-BDA0-578F828858A4}" type="parTrans" cxnId="{F46FD1B5-276A-4C78-83D2-AAD1DC4B86C6}">
      <dgm:prSet/>
      <dgm:spPr/>
      <dgm:t>
        <a:bodyPr/>
        <a:lstStyle/>
        <a:p>
          <a:endParaRPr lang="en-US"/>
        </a:p>
      </dgm:t>
    </dgm:pt>
    <dgm:pt modelId="{5F3D0D6C-B1AC-48CD-B5DE-385C883C077D}" type="sibTrans" cxnId="{F46FD1B5-276A-4C78-83D2-AAD1DC4B86C6}">
      <dgm:prSet/>
      <dgm:spPr/>
      <dgm:t>
        <a:bodyPr/>
        <a:lstStyle/>
        <a:p>
          <a:endParaRPr lang="en-US"/>
        </a:p>
      </dgm:t>
    </dgm:pt>
    <dgm:pt modelId="{83D15C81-35E0-4378-A437-45FD88E10F04}">
      <dgm:prSet phldrT="[Text]"/>
      <dgm:spPr/>
      <dgm:t>
        <a:bodyPr/>
        <a:lstStyle/>
        <a:p>
          <a:r>
            <a:rPr lang="en-US" dirty="0" smtClean="0"/>
            <a:t>Accreditation</a:t>
          </a:r>
          <a:endParaRPr lang="en-US" dirty="0"/>
        </a:p>
      </dgm:t>
    </dgm:pt>
    <dgm:pt modelId="{3F84963C-CA2F-4415-9C6E-CA6DECC796C7}" type="parTrans" cxnId="{0FCDA281-B9DF-407A-B2C9-0D62006FB6C5}">
      <dgm:prSet/>
      <dgm:spPr/>
      <dgm:t>
        <a:bodyPr/>
        <a:lstStyle/>
        <a:p>
          <a:endParaRPr lang="en-US"/>
        </a:p>
      </dgm:t>
    </dgm:pt>
    <dgm:pt modelId="{BD773939-625C-4A68-8980-7C57B3F1E9EE}" type="sibTrans" cxnId="{0FCDA281-B9DF-407A-B2C9-0D62006FB6C5}">
      <dgm:prSet/>
      <dgm:spPr/>
      <dgm:t>
        <a:bodyPr/>
        <a:lstStyle/>
        <a:p>
          <a:endParaRPr lang="en-US"/>
        </a:p>
      </dgm:t>
    </dgm:pt>
    <dgm:pt modelId="{9D492858-CE47-4C85-9E0C-2848C3A56DF9}" type="pres">
      <dgm:prSet presAssocID="{5DBBC58F-D3A0-49C8-B94D-60A40EFBA4EB}" presName="compositeShape" presStyleCnt="0">
        <dgm:presLayoutVars>
          <dgm:dir/>
          <dgm:resizeHandles/>
        </dgm:presLayoutVars>
      </dgm:prSet>
      <dgm:spPr/>
    </dgm:pt>
    <dgm:pt modelId="{D2DDDF54-9331-4AC9-A6C2-5400F6C50FFC}" type="pres">
      <dgm:prSet presAssocID="{5DBBC58F-D3A0-49C8-B94D-60A40EFBA4EB}" presName="pyramid" presStyleLbl="node1" presStyleIdx="0" presStyleCnt="1" custLinFactNeighborX="-1427" custLinFactNeighborY="3367"/>
      <dgm:spPr/>
    </dgm:pt>
    <dgm:pt modelId="{C5BCD2E5-8778-4DD2-9EF4-977C5AD1D3CD}" type="pres">
      <dgm:prSet presAssocID="{5DBBC58F-D3A0-49C8-B94D-60A40EFBA4EB}" presName="theList" presStyleCnt="0"/>
      <dgm:spPr/>
    </dgm:pt>
    <dgm:pt modelId="{CA11868D-373A-4EC1-9DF8-0101F23E06FC}" type="pres">
      <dgm:prSet presAssocID="{0D1C56DA-2E2F-4AB0-BA7F-A754C61825F0}" presName="aNode" presStyleLbl="fgAcc1" presStyleIdx="0" presStyleCnt="3" custScaleX="78799" custScaleY="17765" custLinFactY="-12707" custLinFactNeighborX="-5219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FF543A-2575-4512-A086-B224358887B5}" type="pres">
      <dgm:prSet presAssocID="{0D1C56DA-2E2F-4AB0-BA7F-A754C61825F0}" presName="aSpace" presStyleCnt="0"/>
      <dgm:spPr/>
    </dgm:pt>
    <dgm:pt modelId="{0484501F-4AE4-4DAC-83E6-C9C6A598F1B4}" type="pres">
      <dgm:prSet presAssocID="{7749EABE-365A-4FEB-B11B-F0CB852DB7E1}" presName="aNode" presStyleLbl="fgAcc1" presStyleIdx="1" presStyleCnt="3" custScaleX="86633" custScaleY="15338" custLinFactX="-33417" custLinFactY="50926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6A5E01-A026-4979-BB17-EE1072BB4425}" type="pres">
      <dgm:prSet presAssocID="{7749EABE-365A-4FEB-B11B-F0CB852DB7E1}" presName="aSpace" presStyleCnt="0"/>
      <dgm:spPr/>
    </dgm:pt>
    <dgm:pt modelId="{823BB303-BF05-47FA-94FB-DCD5A18FBC28}" type="pres">
      <dgm:prSet presAssocID="{83D15C81-35E0-4378-A437-45FD88E10F04}" presName="aNode" presStyleLbl="fgAcc1" presStyleIdx="2" presStyleCnt="3" custScaleX="91677" custScaleY="17725" custLinFactY="21039" custLinFactNeighborX="50693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8A62A5-7B23-4ADC-BB48-192CEEF4A798}" type="pres">
      <dgm:prSet presAssocID="{83D15C81-35E0-4378-A437-45FD88E10F04}" presName="aSpace" presStyleCnt="0"/>
      <dgm:spPr/>
    </dgm:pt>
  </dgm:ptLst>
  <dgm:cxnLst>
    <dgm:cxn modelId="{F46FD1B5-276A-4C78-83D2-AAD1DC4B86C6}" srcId="{5DBBC58F-D3A0-49C8-B94D-60A40EFBA4EB}" destId="{7749EABE-365A-4FEB-B11B-F0CB852DB7E1}" srcOrd="1" destOrd="0" parTransId="{3F9557EF-77A0-4AE3-BDA0-578F828858A4}" sibTransId="{5F3D0D6C-B1AC-48CD-B5DE-385C883C077D}"/>
    <dgm:cxn modelId="{98A44971-F297-4849-BD7B-95F5C384CB2C}" type="presOf" srcId="{5DBBC58F-D3A0-49C8-B94D-60A40EFBA4EB}" destId="{9D492858-CE47-4C85-9E0C-2848C3A56DF9}" srcOrd="0" destOrd="0" presId="urn:microsoft.com/office/officeart/2005/8/layout/pyramid2"/>
    <dgm:cxn modelId="{14A2F1B7-92AC-4D92-800D-816250546285}" type="presOf" srcId="{7749EABE-365A-4FEB-B11B-F0CB852DB7E1}" destId="{0484501F-4AE4-4DAC-83E6-C9C6A598F1B4}" srcOrd="0" destOrd="0" presId="urn:microsoft.com/office/officeart/2005/8/layout/pyramid2"/>
    <dgm:cxn modelId="{411CA525-F0A3-4B3D-B3DD-C42A02FD898C}" srcId="{5DBBC58F-D3A0-49C8-B94D-60A40EFBA4EB}" destId="{0D1C56DA-2E2F-4AB0-BA7F-A754C61825F0}" srcOrd="0" destOrd="0" parTransId="{BBB09297-85F7-4E40-965F-0CDD71E1D3C7}" sibTransId="{2750BEB1-AC78-4A25-BDFA-CB6D311BC410}"/>
    <dgm:cxn modelId="{CB6B7811-D197-4714-972B-277E46D88C4A}" type="presOf" srcId="{83D15C81-35E0-4378-A437-45FD88E10F04}" destId="{823BB303-BF05-47FA-94FB-DCD5A18FBC28}" srcOrd="0" destOrd="0" presId="urn:microsoft.com/office/officeart/2005/8/layout/pyramid2"/>
    <dgm:cxn modelId="{0FCDA281-B9DF-407A-B2C9-0D62006FB6C5}" srcId="{5DBBC58F-D3A0-49C8-B94D-60A40EFBA4EB}" destId="{83D15C81-35E0-4378-A437-45FD88E10F04}" srcOrd="2" destOrd="0" parTransId="{3F84963C-CA2F-4415-9C6E-CA6DECC796C7}" sibTransId="{BD773939-625C-4A68-8980-7C57B3F1E9EE}"/>
    <dgm:cxn modelId="{28BD63CA-3E27-4941-8FD0-DBC45C44A1FD}" type="presOf" srcId="{0D1C56DA-2E2F-4AB0-BA7F-A754C61825F0}" destId="{CA11868D-373A-4EC1-9DF8-0101F23E06FC}" srcOrd="0" destOrd="0" presId="urn:microsoft.com/office/officeart/2005/8/layout/pyramid2"/>
    <dgm:cxn modelId="{F1723D65-C603-480C-A493-C8C106C51301}" type="presParOf" srcId="{9D492858-CE47-4C85-9E0C-2848C3A56DF9}" destId="{D2DDDF54-9331-4AC9-A6C2-5400F6C50FFC}" srcOrd="0" destOrd="0" presId="urn:microsoft.com/office/officeart/2005/8/layout/pyramid2"/>
    <dgm:cxn modelId="{7F238D5E-2F62-40D3-A147-FBC4F550B9C4}" type="presParOf" srcId="{9D492858-CE47-4C85-9E0C-2848C3A56DF9}" destId="{C5BCD2E5-8778-4DD2-9EF4-977C5AD1D3CD}" srcOrd="1" destOrd="0" presId="urn:microsoft.com/office/officeart/2005/8/layout/pyramid2"/>
    <dgm:cxn modelId="{1A5FBAAB-8870-458E-81AD-C2EF63CCAFAA}" type="presParOf" srcId="{C5BCD2E5-8778-4DD2-9EF4-977C5AD1D3CD}" destId="{CA11868D-373A-4EC1-9DF8-0101F23E06FC}" srcOrd="0" destOrd="0" presId="urn:microsoft.com/office/officeart/2005/8/layout/pyramid2"/>
    <dgm:cxn modelId="{8E7E646C-F6A1-492F-A31E-E4268B33238A}" type="presParOf" srcId="{C5BCD2E5-8778-4DD2-9EF4-977C5AD1D3CD}" destId="{50FF543A-2575-4512-A086-B224358887B5}" srcOrd="1" destOrd="0" presId="urn:microsoft.com/office/officeart/2005/8/layout/pyramid2"/>
    <dgm:cxn modelId="{048BB9EC-CECD-4E59-BC93-7A27EFC043BA}" type="presParOf" srcId="{C5BCD2E5-8778-4DD2-9EF4-977C5AD1D3CD}" destId="{0484501F-4AE4-4DAC-83E6-C9C6A598F1B4}" srcOrd="2" destOrd="0" presId="urn:microsoft.com/office/officeart/2005/8/layout/pyramid2"/>
    <dgm:cxn modelId="{974F2D93-389B-4024-8F90-98A6C9C72F67}" type="presParOf" srcId="{C5BCD2E5-8778-4DD2-9EF4-977C5AD1D3CD}" destId="{816A5E01-A026-4979-BB17-EE1072BB4425}" srcOrd="3" destOrd="0" presId="urn:microsoft.com/office/officeart/2005/8/layout/pyramid2"/>
    <dgm:cxn modelId="{7ADF707E-08C3-4B96-B9E5-37CC3619A7DD}" type="presParOf" srcId="{C5BCD2E5-8778-4DD2-9EF4-977C5AD1D3CD}" destId="{823BB303-BF05-47FA-94FB-DCD5A18FBC28}" srcOrd="4" destOrd="0" presId="urn:microsoft.com/office/officeart/2005/8/layout/pyramid2"/>
    <dgm:cxn modelId="{D53D73B1-BA56-48A0-809F-A0F0BD0C4322}" type="presParOf" srcId="{C5BCD2E5-8778-4DD2-9EF4-977C5AD1D3CD}" destId="{048A62A5-7B23-4ADC-BB48-192CEEF4A79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DDDF54-9331-4AC9-A6C2-5400F6C50FFC}">
      <dsp:nvSpPr>
        <dsp:cNvPr id="0" name=""/>
        <dsp:cNvSpPr/>
      </dsp:nvSpPr>
      <dsp:spPr>
        <a:xfrm>
          <a:off x="1438621" y="0"/>
          <a:ext cx="4648200" cy="46482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11868D-373A-4EC1-9DF8-0101F23E06FC}">
      <dsp:nvSpPr>
        <dsp:cNvPr id="0" name=""/>
        <dsp:cNvSpPr/>
      </dsp:nvSpPr>
      <dsp:spPr>
        <a:xfrm>
          <a:off x="2572223" y="0"/>
          <a:ext cx="2380777" cy="6606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US DOE</a:t>
          </a:r>
          <a:endParaRPr lang="en-US" sz="2000" kern="1200" dirty="0"/>
        </a:p>
      </dsp:txBody>
      <dsp:txXfrm>
        <a:off x="2572223" y="0"/>
        <a:ext cx="2380777" cy="660602"/>
      </dsp:txXfrm>
    </dsp:sp>
    <dsp:sp modelId="{0484501F-4AE4-4DAC-83E6-C9C6A598F1B4}">
      <dsp:nvSpPr>
        <dsp:cNvPr id="0" name=""/>
        <dsp:cNvSpPr/>
      </dsp:nvSpPr>
      <dsp:spPr>
        <a:xfrm>
          <a:off x="14" y="4077847"/>
          <a:ext cx="2617468" cy="5703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State Authorization</a:t>
          </a:r>
          <a:endParaRPr lang="en-US" sz="2000" kern="1200" dirty="0"/>
        </a:p>
      </dsp:txBody>
      <dsp:txXfrm>
        <a:off x="14" y="4077847"/>
        <a:ext cx="2617468" cy="570352"/>
      </dsp:txXfrm>
    </dsp:sp>
    <dsp:sp modelId="{823BB303-BF05-47FA-94FB-DCD5A18FBC28}">
      <dsp:nvSpPr>
        <dsp:cNvPr id="0" name=""/>
        <dsp:cNvSpPr/>
      </dsp:nvSpPr>
      <dsp:spPr>
        <a:xfrm>
          <a:off x="5459735" y="3989085"/>
          <a:ext cx="2769864" cy="6591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Accreditation</a:t>
          </a:r>
          <a:endParaRPr lang="en-US" sz="2000" kern="1200" dirty="0"/>
        </a:p>
      </dsp:txBody>
      <dsp:txXfrm>
        <a:off x="5459735" y="3989085"/>
        <a:ext cx="2769864" cy="659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4D19011-9B27-4965-8147-83D5641248E5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46F6D1E-8B01-46CD-B19F-8B8932B51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 Unicode" pitchFamily="34" charset="0"/>
              </a:defRPr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 Unicode" pitchFamily="34" charset="0"/>
              </a:defRPr>
            </a:lvl1pPr>
          </a:lstStyle>
          <a:p>
            <a:fld id="{5F87C374-8DB1-48A9-A74B-92315168D6B7}" type="datetimeFigureOut">
              <a:rPr lang="en-US"/>
              <a:pPr/>
              <a:t>8/12/2011</a:t>
            </a:fld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 Unicode" pitchFamily="34" charset="0"/>
              </a:defRPr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 Unicode" pitchFamily="34" charset="0"/>
              </a:defRPr>
            </a:lvl1pPr>
          </a:lstStyle>
          <a:p>
            <a:fld id="{14DB3F01-C9B2-4F2D-AD0B-7F318A092F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5B4B81F-6C66-4AAC-A2B9-3DC16276E90A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574D6D5-565A-49A6-B2F3-89F8CB5BD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585FE-A81B-484B-A4D5-DDDE2AB660E7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049B6-C730-4120-BE7F-53BA90AF5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6B311-B2E9-45F0-9207-4615C260F7CC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D39AA-EE97-4DA7-873D-33B70A4AB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2C63E-FDFF-4A34-9BC5-0A291A978E6E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C6F0-85BA-417E-9B8C-0D0E543B0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FF857B-F126-4A18-8D5F-4852397770DD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5EF874-C4D5-406C-BFB1-6E37E9552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C13BC6-C4A5-42A2-9356-8FBC04BEF7FC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4B66D9-E9EA-4B48-8E2F-08B1C8BAA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B5A6E9-27AF-4380-B09E-44817EC588D7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3B2E53-B3AD-4AA7-9D39-21B4A1466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C257BD-ED71-48AE-A914-8CB1ABA0F933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1E44CC-F8CA-4683-8363-DD3470875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8F3C8-6BE2-448E-AD66-CC912452C6CB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E1ED8-8F3D-44FA-846E-0AC15FD0D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750A2B-04A7-48C4-BBE5-47B28E77F38D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75048-96D2-443F-A4FC-E909815A3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3FAA290-5435-4677-AE3D-B75A30F48FF0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EC9B9A-DCE5-4701-AE23-E9EA69AD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DB20734-EDA4-4CF4-BA2B-C50E0812F15E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342639F-8F9C-47F7-AC10-745F2DA9C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8" r:id="rId4"/>
    <p:sldLayoutId id="2147483759" r:id="rId5"/>
    <p:sldLayoutId id="2147483760" r:id="rId6"/>
    <p:sldLayoutId id="2147483754" r:id="rId7"/>
    <p:sldLayoutId id="2147483761" r:id="rId8"/>
    <p:sldLayoutId id="2147483762" r:id="rId9"/>
    <p:sldLayoutId id="2147483753" r:id="rId10"/>
    <p:sldLayoutId id="214748375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pupc.org/doestateauthorization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heeo.org/stateauth/Distance%20Education%20State%20Fees%20-%20Summary.pdf" TargetMode="External"/><Relationship Id="rId4" Type="http://schemas.openxmlformats.org/officeDocument/2006/relationships/hyperlink" Target="http://wcet.wiche.edu/wcet/docs/state-approval/FinalStateApprovalRegulationsforDistanceEducationAStarterListwithAddendum2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7772400" cy="182976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DOE State Authorization Rules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81200"/>
            <a:ext cx="7772400" cy="1154113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en-US" sz="2000" smtClean="0"/>
              <a:t>A Thorny Process with Prickly Repercussions</a:t>
            </a:r>
          </a:p>
          <a:p>
            <a:pPr marR="0">
              <a:lnSpc>
                <a:spcPct val="80000"/>
              </a:lnSpc>
            </a:pPr>
            <a:endParaRPr lang="en-US" sz="2000" smtClean="0"/>
          </a:p>
          <a:p>
            <a:pPr marR="0">
              <a:lnSpc>
                <a:spcPct val="80000"/>
              </a:lnSpc>
            </a:pPr>
            <a:r>
              <a:rPr lang="en-US" sz="1500" smtClean="0"/>
              <a:t>Martha Ellis, Ph.D.</a:t>
            </a:r>
          </a:p>
          <a:p>
            <a:pPr marR="0">
              <a:lnSpc>
                <a:spcPct val="80000"/>
              </a:lnSpc>
            </a:pPr>
            <a:r>
              <a:rPr lang="en-US" sz="1500" smtClean="0"/>
              <a:t>University of Texas System</a:t>
            </a:r>
          </a:p>
        </p:txBody>
      </p:sp>
      <p:pic>
        <p:nvPicPr>
          <p:cNvPr id="14339" name="Picture 5" descr="MH90040187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895600"/>
            <a:ext cx="30956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Pay the many fees</a:t>
            </a:r>
          </a:p>
          <a:p>
            <a:r>
              <a:rPr lang="en-US" smtClean="0"/>
              <a:t>Communicate to internal stakeholders</a:t>
            </a:r>
          </a:p>
          <a:p>
            <a:r>
              <a:rPr lang="en-US" smtClean="0"/>
              <a:t>Keep working on the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Process Cont. </a:t>
            </a:r>
            <a:endParaRPr lang="en-US" dirty="0"/>
          </a:p>
        </p:txBody>
      </p:sp>
      <p:pic>
        <p:nvPicPr>
          <p:cNvPr id="23555" name="Picture 3" descr="MH91022395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505200"/>
            <a:ext cx="30956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>
                <a:solidFill>
                  <a:srgbClr val="00B0F0"/>
                </a:solidFill>
                <a:hlinkClick r:id="rId3"/>
              </a:rPr>
              <a:t>http://</a:t>
            </a:r>
            <a:r>
              <a:rPr lang="en-US" dirty="0" smtClean="0">
                <a:solidFill>
                  <a:srgbClr val="00B0F0"/>
                </a:solidFill>
                <a:hlinkClick r:id="rId3"/>
              </a:rPr>
              <a:t>cpupc.org/doestateauthorization.html</a:t>
            </a:r>
            <a:endParaRPr lang="en-US" dirty="0" smtClean="0">
              <a:solidFill>
                <a:srgbClr val="00B0F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rgbClr val="00B0F0"/>
              </a:solidFill>
              <a:hlinkClick r:id="rId4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>
                <a:solidFill>
                  <a:srgbClr val="00B0F0"/>
                </a:solidFill>
                <a:hlinkClick r:id="rId4"/>
              </a:rPr>
              <a:t>http</a:t>
            </a:r>
            <a:r>
              <a:rPr lang="en-US" dirty="0">
                <a:solidFill>
                  <a:srgbClr val="00B0F0"/>
                </a:solidFill>
                <a:hlinkClick r:id="rId4"/>
              </a:rPr>
              <a:t>://</a:t>
            </a:r>
            <a:r>
              <a:rPr lang="en-US" dirty="0" smtClean="0">
                <a:solidFill>
                  <a:srgbClr val="00B0F0"/>
                </a:solidFill>
                <a:hlinkClick r:id="rId4"/>
              </a:rPr>
              <a:t>wcet.wiche.edu/wcet/docs/state-approval/FinalStateApprovalRegulationsforDistanceEducationAStarterListwithAddendum2.pdf</a:t>
            </a:r>
            <a:endParaRPr lang="en-US" dirty="0" smtClean="0">
              <a:solidFill>
                <a:srgbClr val="00B0F0"/>
              </a:solidFill>
            </a:endParaRP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>
              <a:solidFill>
                <a:srgbClr val="00B0F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>
                <a:solidFill>
                  <a:srgbClr val="00B0F0"/>
                </a:solidFill>
                <a:hlinkClick r:id="rId5"/>
              </a:rPr>
              <a:t>http://www.sheeo.org/stateauth/Distance%20Education%20State%20Fees%20-%</a:t>
            </a:r>
            <a:r>
              <a:rPr lang="en-US" dirty="0" smtClean="0">
                <a:solidFill>
                  <a:srgbClr val="00B0F0"/>
                </a:solidFill>
                <a:hlinkClick r:id="rId5"/>
              </a:rPr>
              <a:t>20Summary.pdf</a:t>
            </a:r>
            <a:endParaRPr lang="en-US" dirty="0" smtClean="0">
              <a:solidFill>
                <a:srgbClr val="00B0F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rgbClr val="00B0F0"/>
              </a:solidFill>
            </a:endParaRP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>
              <a:solidFill>
                <a:srgbClr val="0070C0"/>
              </a:solidFill>
            </a:endParaRP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Content Placeholder 3" descr="MH90027526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24188" y="2195513"/>
            <a:ext cx="3095625" cy="309562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Questions and comments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2296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 State Regulation?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r>
              <a:rPr lang="en-US" smtClean="0"/>
              <a:t>Online Learning</a:t>
            </a:r>
          </a:p>
          <a:p>
            <a:r>
              <a:rPr lang="en-US" smtClean="0"/>
              <a:t>Physical Presence</a:t>
            </a:r>
          </a:p>
          <a:p>
            <a:r>
              <a:rPr lang="en-US" smtClean="0"/>
              <a:t>Recruiting/Marketing</a:t>
            </a:r>
          </a:p>
          <a:p>
            <a:r>
              <a:rPr lang="en-US" smtClean="0"/>
              <a:t>Complaints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Categories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1"/>
          <p:cNvSpPr>
            <a:spLocks noGrp="1"/>
          </p:cNvSpPr>
          <p:nvPr>
            <p:ph idx="1"/>
          </p:nvPr>
        </p:nvSpPr>
        <p:spPr>
          <a:xfrm>
            <a:off x="533400" y="2438400"/>
            <a:ext cx="8229600" cy="4525963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Some states regulate and some do not</a:t>
            </a:r>
          </a:p>
          <a:p>
            <a:r>
              <a:rPr lang="en-US" smtClean="0"/>
              <a:t>It depends</a:t>
            </a:r>
          </a:p>
          <a:p>
            <a:r>
              <a:rPr lang="en-US" smtClean="0"/>
              <a:t>Exemptions, ambiguous, explicit,  physical presence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Online Learning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Federal vacated by U.S. District Court Ruling on July 12, 2011 </a:t>
            </a:r>
            <a:br>
              <a:rPr lang="en-US" dirty="0" smtClean="0"/>
            </a:br>
            <a:r>
              <a:rPr lang="en-US" dirty="0" smtClean="0"/>
              <a:t>State Laws still apply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1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</p:spPr>
        <p:txBody>
          <a:bodyPr/>
          <a:lstStyle/>
          <a:p>
            <a:r>
              <a:rPr lang="en-US" smtClean="0"/>
              <a:t>Clinicals, internships, student teaching</a:t>
            </a:r>
          </a:p>
          <a:p>
            <a:r>
              <a:rPr lang="en-US" smtClean="0"/>
              <a:t>Testing center</a:t>
            </a:r>
          </a:p>
          <a:p>
            <a:r>
              <a:rPr lang="en-US" smtClean="0"/>
              <a:t>Faculty or staff living in the host state</a:t>
            </a:r>
          </a:p>
          <a:p>
            <a:r>
              <a:rPr lang="en-US" smtClean="0"/>
              <a:t>Recruitment activities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Physical Presence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College fairs</a:t>
            </a:r>
          </a:p>
          <a:p>
            <a:r>
              <a:rPr lang="en-US" smtClean="0"/>
              <a:t>Recruiters in the state</a:t>
            </a:r>
          </a:p>
          <a:p>
            <a:r>
              <a:rPr lang="en-US" smtClean="0"/>
              <a:t>Marketing through local media</a:t>
            </a:r>
          </a:p>
          <a:p>
            <a:r>
              <a:rPr lang="en-US" smtClean="0"/>
              <a:t>Local telephone number, local host internet URL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Recruitment and Marketing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SACS</a:t>
            </a:r>
          </a:p>
          <a:p>
            <a:r>
              <a:rPr lang="en-US" smtClean="0"/>
              <a:t>Contact information for all states and protectorates</a:t>
            </a:r>
          </a:p>
          <a:p>
            <a:r>
              <a:rPr lang="en-US" smtClean="0"/>
              <a:t>Deadline was July 1, 2011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Contacts for Complaints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Federal financial aid—misrepresentation, complaints</a:t>
            </a:r>
          </a:p>
          <a:p>
            <a:r>
              <a:rPr lang="en-US" smtClean="0"/>
              <a:t>State fines</a:t>
            </a:r>
          </a:p>
          <a:p>
            <a:r>
              <a:rPr lang="en-US" smtClean="0"/>
              <a:t>Deadlines—July 1, 2011and immediate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Penalties</a:t>
            </a:r>
            <a:endParaRPr lang="en-US" dirty="0"/>
          </a:p>
        </p:txBody>
      </p:sp>
      <p:pic>
        <p:nvPicPr>
          <p:cNvPr id="21507" name="Picture 3" descr="MB90024039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5814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1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/>
          <a:lstStyle/>
          <a:p>
            <a:r>
              <a:rPr lang="en-US" smtClean="0"/>
              <a:t>Who is your “go –to” person</a:t>
            </a:r>
          </a:p>
          <a:p>
            <a:r>
              <a:rPr lang="en-US" smtClean="0"/>
              <a:t>Review enrollment history</a:t>
            </a:r>
          </a:p>
          <a:p>
            <a:r>
              <a:rPr lang="en-US" smtClean="0"/>
              <a:t>Review regulations in top enrollment states and know those that do not require approval</a:t>
            </a:r>
          </a:p>
          <a:p>
            <a:r>
              <a:rPr lang="en-US" smtClean="0"/>
              <a:t>Engage key campus leaders</a:t>
            </a:r>
          </a:p>
          <a:p>
            <a:r>
              <a:rPr lang="en-US" smtClean="0"/>
              <a:t>Create short profile to send to regulators</a:t>
            </a:r>
          </a:p>
          <a:p>
            <a:r>
              <a:rPr lang="en-US" smtClean="0"/>
              <a:t>Document everything you do</a:t>
            </a:r>
          </a:p>
          <a:p>
            <a:r>
              <a:rPr lang="en-US" smtClean="0"/>
              <a:t>Create digital depository for documents</a:t>
            </a:r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203</Words>
  <Application>Microsoft Office PowerPoint</Application>
  <PresentationFormat>On-screen Show (4:3)</PresentationFormat>
  <Paragraphs>58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DOE State Authorization Rules</vt:lpstr>
      <vt:lpstr>Why State Regulation?</vt:lpstr>
      <vt:lpstr>Categories</vt:lpstr>
      <vt:lpstr>Online Learning  Federal vacated by U.S. District Court Ruling on July 12, 2011  State Laws still apply</vt:lpstr>
      <vt:lpstr>Physical Presence</vt:lpstr>
      <vt:lpstr>Recruitment and Marketing</vt:lpstr>
      <vt:lpstr>Contacts for Complaints</vt:lpstr>
      <vt:lpstr>Penalties</vt:lpstr>
      <vt:lpstr>Process</vt:lpstr>
      <vt:lpstr>Process Cont. </vt:lpstr>
      <vt:lpstr>Resources</vt:lpstr>
      <vt:lpstr>Questions and comments</vt:lpstr>
    </vt:vector>
  </TitlesOfParts>
  <Company>UTSYSTEM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 State Authorization Rules</dc:title>
  <dc:creator>mellis</dc:creator>
  <cp:lastModifiedBy>Cammi Derr</cp:lastModifiedBy>
  <cp:revision>14</cp:revision>
  <dcterms:created xsi:type="dcterms:W3CDTF">2011-07-06T20:39:38Z</dcterms:created>
  <dcterms:modified xsi:type="dcterms:W3CDTF">2011-08-12T13:52:15Z</dcterms:modified>
</cp:coreProperties>
</file>